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66" r:id="rId4"/>
    <p:sldId id="267" r:id="rId5"/>
    <p:sldId id="257" r:id="rId6"/>
    <p:sldId id="262" r:id="rId7"/>
    <p:sldId id="260" r:id="rId8"/>
    <p:sldId id="258" r:id="rId9"/>
    <p:sldId id="259" r:id="rId10"/>
    <p:sldId id="261" r:id="rId11"/>
    <p:sldId id="263" r:id="rId12"/>
    <p:sldId id="268" r:id="rId13"/>
    <p:sldId id="278" r:id="rId14"/>
    <p:sldId id="279" r:id="rId15"/>
    <p:sldId id="292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91" r:id="rId25"/>
    <p:sldId id="288" r:id="rId26"/>
    <p:sldId id="289" r:id="rId27"/>
    <p:sldId id="290" r:id="rId28"/>
    <p:sldId id="294" r:id="rId29"/>
    <p:sldId id="295" r:id="rId30"/>
    <p:sldId id="29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55"/>
    <p:restoredTop sz="95707"/>
  </p:normalViewPr>
  <p:slideViewPr>
    <p:cSldViewPr snapToGrid="0" snapToObjects="1">
      <p:cViewPr varScale="1">
        <p:scale>
          <a:sx n="119" d="100"/>
          <a:sy n="119" d="100"/>
        </p:scale>
        <p:origin x="3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19:15:37.85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3/22/22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3/22/22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3/22/22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3/22/22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3/22/22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3/22/22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1251-7748-134C-B143-353C10C791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F74E68-F348-214D-B960-C98F4DFDDC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NoSQL databases</a:t>
            </a:r>
          </a:p>
        </p:txBody>
      </p:sp>
    </p:spTree>
    <p:extLst>
      <p:ext uri="{BB962C8B-B14F-4D97-AF65-F5344CB8AC3E}">
        <p14:creationId xmlns:p14="http://schemas.microsoft.com/office/powerpoint/2010/main" val="1920155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E303-6DC4-C244-91A4-78F8940D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  <a:br>
              <a:rPr lang="en-US" dirty="0"/>
            </a:br>
            <a:r>
              <a:rPr lang="en-US" dirty="0"/>
              <a:t>JavaScript Object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52D1F-BBC7-7C45-87B9-351C3476D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2476769"/>
          </a:xfrm>
        </p:spPr>
        <p:txBody>
          <a:bodyPr/>
          <a:lstStyle/>
          <a:p>
            <a:r>
              <a:rPr lang="en-US" dirty="0"/>
              <a:t>Lightweight data interchange format</a:t>
            </a:r>
          </a:p>
          <a:p>
            <a:r>
              <a:rPr lang="en-US" dirty="0"/>
              <a:t>Language independent</a:t>
            </a:r>
          </a:p>
          <a:p>
            <a:r>
              <a:rPr lang="en-US" dirty="0"/>
              <a:t>Self-describing</a:t>
            </a:r>
          </a:p>
          <a:p>
            <a:r>
              <a:rPr lang="en-US" dirty="0"/>
              <a:t>Easy to understand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F18A78-C704-7348-BFD3-54E48FD51B9E}"/>
              </a:ext>
            </a:extLst>
          </p:cNvPr>
          <p:cNvSpPr txBox="1"/>
          <p:nvPr/>
        </p:nvSpPr>
        <p:spPr>
          <a:xfrm>
            <a:off x="1008185" y="4528885"/>
            <a:ext cx="6096000" cy="230832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note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: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to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: “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Ted”,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: “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Jani”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heading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: “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Reminder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”,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 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: “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Don't forget me this weekend!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”</a:t>
            </a:r>
          </a:p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  }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26CB3-C0E7-554B-B8F2-35DDC5794B05}"/>
              </a:ext>
            </a:extLst>
          </p:cNvPr>
          <p:cNvSpPr txBox="1"/>
          <p:nvPr/>
        </p:nvSpPr>
        <p:spPr>
          <a:xfrm>
            <a:off x="7455877" y="3429000"/>
            <a:ext cx="3906169" cy="230832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  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: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street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: “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1015 Main St.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”,</a:t>
            </a:r>
            <a:br>
              <a:rPr lang="en-US" dirty="0"/>
            </a:br>
            <a:r>
              <a:rPr lang="en-US" dirty="0"/>
              <a:t>  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city  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 : “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Denton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”,</a:t>
            </a:r>
            <a:br>
              <a:rPr lang="en-US" dirty="0"/>
            </a:br>
            <a:r>
              <a:rPr lang="en-US" dirty="0"/>
              <a:t>  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zip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    : “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76540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”,</a:t>
            </a:r>
            <a:br>
              <a:rPr lang="en-US" dirty="0"/>
            </a:br>
            <a:r>
              <a:rPr lang="en-US" dirty="0"/>
              <a:t>  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  : “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Texas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”</a:t>
            </a:r>
            <a:endParaRPr lang="en-US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  }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192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E3DCC-4C10-034D-A8E3-5D706DBC1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64546-1C71-BF4F-B504-570FFD864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</a:t>
            </a:r>
          </a:p>
          <a:p>
            <a:r>
              <a:rPr lang="en-US" dirty="0"/>
              <a:t>Flexible</a:t>
            </a:r>
          </a:p>
          <a:p>
            <a:r>
              <a:rPr lang="en-US" dirty="0"/>
              <a:t>Built for APIs</a:t>
            </a:r>
          </a:p>
        </p:txBody>
      </p:sp>
    </p:spTree>
    <p:extLst>
      <p:ext uri="{BB962C8B-B14F-4D97-AF65-F5344CB8AC3E}">
        <p14:creationId xmlns:p14="http://schemas.microsoft.com/office/powerpoint/2010/main" val="2906563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2683E-3FB3-3740-B652-23246A20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a NoSQL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1D9AB-CD87-194E-9F70-5C42AC2AC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89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E29F-1C53-A848-A573-5334BD976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2A5DA-87AE-E249-8249-5DAFFE3CE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Partitioning Data is incorporated with the creation of the database</a:t>
            </a:r>
          </a:p>
          <a:p>
            <a:pPr lvl="1"/>
            <a:r>
              <a:rPr lang="en-US" dirty="0"/>
              <a:t>Choose an attribute that serves 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significant</a:t>
            </a:r>
            <a:r>
              <a:rPr lang="en-US" dirty="0"/>
              <a:t> discriminator for the data</a:t>
            </a:r>
          </a:p>
          <a:p>
            <a:pPr lvl="1"/>
            <a:r>
              <a:rPr lang="en-US" dirty="0"/>
              <a:t>Business divisions, Location, Age, Nationality, </a:t>
            </a:r>
          </a:p>
          <a:p>
            <a:r>
              <a:rPr lang="en-US" dirty="0"/>
              <a:t>Think about viewing the data and what natural groupings there are</a:t>
            </a:r>
          </a:p>
        </p:txBody>
      </p:sp>
    </p:spTree>
    <p:extLst>
      <p:ext uri="{BB962C8B-B14F-4D97-AF65-F5344CB8AC3E}">
        <p14:creationId xmlns:p14="http://schemas.microsoft.com/office/powerpoint/2010/main" val="2760127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ABF4F-94C8-254E-8EA4-D92309ACD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37464-7C9D-CE41-93DF-048C2B8B2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NoSQL data types lean heavily on JSON</a:t>
            </a:r>
          </a:p>
          <a:p>
            <a:r>
              <a:rPr lang="en-US" dirty="0"/>
              <a:t>But they still have data types</a:t>
            </a:r>
          </a:p>
          <a:p>
            <a:pPr lvl="1"/>
            <a:r>
              <a:rPr lang="en-US" dirty="0"/>
              <a:t>Number</a:t>
            </a:r>
          </a:p>
          <a:p>
            <a:pPr lvl="1"/>
            <a:r>
              <a:rPr lang="en-US" dirty="0"/>
              <a:t>String</a:t>
            </a:r>
          </a:p>
          <a:p>
            <a:pPr lvl="1"/>
            <a:r>
              <a:rPr lang="en-US" dirty="0"/>
              <a:t>Date</a:t>
            </a:r>
          </a:p>
          <a:p>
            <a:pPr lvl="1"/>
            <a:r>
              <a:rPr lang="en-US" dirty="0"/>
              <a:t>Bool</a:t>
            </a:r>
          </a:p>
        </p:txBody>
      </p:sp>
    </p:spTree>
    <p:extLst>
      <p:ext uri="{BB962C8B-B14F-4D97-AF65-F5344CB8AC3E}">
        <p14:creationId xmlns:p14="http://schemas.microsoft.com/office/powerpoint/2010/main" val="4202653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482C0-447C-D94B-B59B-93FE4DB80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8E797-C7E9-DE4A-B9C1-57E004F33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Partition Key – Natural grouping of data</a:t>
            </a:r>
          </a:p>
          <a:p>
            <a:r>
              <a:rPr lang="en-US" dirty="0"/>
              <a:t>Primary Key – Unique record to the table</a:t>
            </a:r>
          </a:p>
          <a:p>
            <a:r>
              <a:rPr lang="en-US" dirty="0"/>
              <a:t>Secondary Index – Used to search on other fields</a:t>
            </a:r>
          </a:p>
          <a:p>
            <a:pPr lvl="1"/>
            <a:r>
              <a:rPr lang="en-US" dirty="0"/>
              <a:t>Other wise you incur a scan of the whole table</a:t>
            </a:r>
          </a:p>
          <a:p>
            <a:r>
              <a:rPr lang="en-US" dirty="0"/>
              <a:t>Types – ‘S’ – String, ‘N’ – Number, ‘D’ – Date, ‘B’ – Bool</a:t>
            </a:r>
          </a:p>
          <a:p>
            <a:r>
              <a:rPr lang="en-US" dirty="0"/>
              <a:t>Add Fields as you wish</a:t>
            </a:r>
          </a:p>
          <a:p>
            <a:r>
              <a:rPr lang="en-US" dirty="0"/>
              <a:t>Bulk load many rows</a:t>
            </a:r>
          </a:p>
        </p:txBody>
      </p:sp>
    </p:spTree>
    <p:extLst>
      <p:ext uri="{BB962C8B-B14F-4D97-AF65-F5344CB8AC3E}">
        <p14:creationId xmlns:p14="http://schemas.microsoft.com/office/powerpoint/2010/main" val="3481942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24C3F-0ACF-EC49-ABC3-7599C0245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FA5B8-5333-2B41-8F45-D84F81084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attributes</a:t>
            </a:r>
          </a:p>
          <a:p>
            <a:pPr lvl="1"/>
            <a:r>
              <a:rPr lang="en-US" dirty="0"/>
              <a:t>Can be added to just a single row</a:t>
            </a:r>
          </a:p>
          <a:p>
            <a:pPr lvl="1"/>
            <a:r>
              <a:rPr lang="en-US" dirty="0"/>
              <a:t>Do not affect old rows of data</a:t>
            </a:r>
          </a:p>
          <a:p>
            <a:pPr lvl="1"/>
            <a:r>
              <a:rPr lang="en-US" dirty="0"/>
              <a:t>Can be added at any time</a:t>
            </a:r>
          </a:p>
        </p:txBody>
      </p:sp>
    </p:spTree>
    <p:extLst>
      <p:ext uri="{BB962C8B-B14F-4D97-AF65-F5344CB8AC3E}">
        <p14:creationId xmlns:p14="http://schemas.microsoft.com/office/powerpoint/2010/main" val="3773742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371EB-03C0-F347-9261-3E7E7491F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F634E-8CFC-B94C-B76A-6EFC2012A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key to the table for high use attributes</a:t>
            </a:r>
          </a:p>
          <a:p>
            <a:r>
              <a:rPr lang="en-US" dirty="0"/>
              <a:t>Without an index the entire table is scanned</a:t>
            </a:r>
          </a:p>
        </p:txBody>
      </p:sp>
    </p:spTree>
    <p:extLst>
      <p:ext uri="{BB962C8B-B14F-4D97-AF65-F5344CB8AC3E}">
        <p14:creationId xmlns:p14="http://schemas.microsoft.com/office/powerpoint/2010/main" val="1647929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1470-7902-CC44-AEF8-48587A5F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Create a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840F9-026F-0B4A-9A7E-E2EFA0D08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1416804"/>
            <a:ext cx="6260951" cy="52684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9A1528-DAF3-F648-BF09-AC0FDC13F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294" y="3015496"/>
            <a:ext cx="41783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4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FC67C-6316-7E40-9AC2-A48336EE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B64F5-19A0-D640-8FF9-E4F17BEA2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51" y="1719310"/>
            <a:ext cx="6758727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35E77-F4B4-8B42-A7C9-E27C669BC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EBD44-686E-D341-93A5-D88ECD7C3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972438"/>
          </a:xfrm>
        </p:spPr>
        <p:txBody>
          <a:bodyPr>
            <a:normAutofit/>
          </a:bodyPr>
          <a:lstStyle/>
          <a:p>
            <a:r>
              <a:rPr lang="en-US" dirty="0"/>
              <a:t>Relational Databases are great for ‘square’ data</a:t>
            </a:r>
          </a:p>
          <a:p>
            <a:pPr lvl="1"/>
            <a:r>
              <a:rPr lang="en-US" dirty="0"/>
              <a:t>Every row contains the same information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18CAD-1B2E-C74F-B13C-92186B659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88"/>
          <a:stretch/>
        </p:blipFill>
        <p:spPr>
          <a:xfrm>
            <a:off x="992984" y="3317631"/>
            <a:ext cx="9995015" cy="341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68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6E9BA-345E-624A-8DD4-D10DF1982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Settings if desired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43EE0-8C5D-6F4D-84E0-DB4BDAA5C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01" y="2052116"/>
            <a:ext cx="6446297" cy="153823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05F68D-DB1B-E84A-A247-B851DB8EE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53772" y="2303967"/>
            <a:ext cx="4747253" cy="3997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C47269-2BE1-3F44-B83D-A43EDA407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875" y="5875842"/>
            <a:ext cx="26543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5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C7A5B-E2E2-9C47-B71F-0AAF0FCFB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67057-298A-2247-9E0A-CC7FA284A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57FD4-7AE2-F243-961B-59484B997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9" y="1759616"/>
            <a:ext cx="6591300" cy="321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E2AF54-075C-A24F-8431-70799795D5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48" r="17024"/>
          <a:stretch/>
        </p:blipFill>
        <p:spPr>
          <a:xfrm>
            <a:off x="7277547" y="2218947"/>
            <a:ext cx="3711389" cy="5461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A09326F-69E5-7D42-9153-115532326307}"/>
              </a:ext>
            </a:extLst>
          </p:cNvPr>
          <p:cNvSpPr/>
          <p:nvPr/>
        </p:nvSpPr>
        <p:spPr>
          <a:xfrm>
            <a:off x="8466268" y="2218947"/>
            <a:ext cx="1602889" cy="5461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38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0F17-3690-1241-80C4-120E1215A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Wash, Rinse, Repeat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D5885F-DA21-D044-AB56-F5EF13C5E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195" y="1885285"/>
            <a:ext cx="4445000" cy="388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41E004-67A4-2440-9A4A-BFD4862F4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099" y="5570180"/>
            <a:ext cx="31496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19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5C1AD-7131-254D-8B3E-B13FF69A8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9D276-80D8-2649-8E7C-2A8B34FCE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7745" y="1885285"/>
            <a:ext cx="2628126" cy="3997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34F303-C74B-5E4D-8BA1-A2C78C5A3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935" y="2863354"/>
            <a:ext cx="4152979" cy="219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64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87CCA-B14F-7A4E-BA6A-8D1B1BA4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B26D9-2A1C-1548-9C00-5A45C8F16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78" y="119984"/>
            <a:ext cx="5175773" cy="38763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795BD4-1203-4C43-82E7-91A37B0D5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091" y="3694802"/>
            <a:ext cx="7958332" cy="304321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2719B51-178C-2D46-AE83-CD0CC2BDBBCE}"/>
              </a:ext>
            </a:extLst>
          </p:cNvPr>
          <p:cNvSpPr/>
          <p:nvPr/>
        </p:nvSpPr>
        <p:spPr>
          <a:xfrm>
            <a:off x="6293224" y="4679576"/>
            <a:ext cx="1108037" cy="2058440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90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843E-12BC-9E47-A173-56082F4E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DE0FC-6381-D847-88A4-D75AC11FC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33" y="1968649"/>
            <a:ext cx="3017226" cy="4372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3B80F5-BEF2-C54F-BA9A-A9CF2591A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326" y="1885285"/>
            <a:ext cx="3460866" cy="489465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E140B60-DB47-1645-8731-097A8ED6DA13}"/>
              </a:ext>
            </a:extLst>
          </p:cNvPr>
          <p:cNvSpPr/>
          <p:nvPr/>
        </p:nvSpPr>
        <p:spPr>
          <a:xfrm>
            <a:off x="5992010" y="5938221"/>
            <a:ext cx="3754418" cy="84171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8D457A-00E7-374F-8F72-58915A4EF733}"/>
              </a:ext>
            </a:extLst>
          </p:cNvPr>
          <p:cNvSpPr/>
          <p:nvPr/>
        </p:nvSpPr>
        <p:spPr>
          <a:xfrm>
            <a:off x="1644127" y="5712311"/>
            <a:ext cx="3485252" cy="71268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67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DFA43-7B64-A44C-BD05-753AA6C7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Record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1D228-B114-D24C-9E2A-9DC1710E5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221" y="1377580"/>
            <a:ext cx="4689640" cy="50060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3B5C861-444F-0A44-9DE9-7ED8CB2EE457}"/>
              </a:ext>
            </a:extLst>
          </p:cNvPr>
          <p:cNvSpPr/>
          <p:nvPr/>
        </p:nvSpPr>
        <p:spPr>
          <a:xfrm>
            <a:off x="1602889" y="5596848"/>
            <a:ext cx="666975" cy="5461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BA40F4-E668-374B-9AF1-5F6E850CD534}"/>
              </a:ext>
            </a:extLst>
          </p:cNvPr>
          <p:cNvSpPr/>
          <p:nvPr/>
        </p:nvSpPr>
        <p:spPr>
          <a:xfrm>
            <a:off x="4142041" y="2014552"/>
            <a:ext cx="1602889" cy="5461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06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69F0B-6283-9F43-86B3-173EB6834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the Table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CD61B3-E409-CE45-A4D8-BE0671D42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894" y="2111178"/>
            <a:ext cx="7796212" cy="192235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820ABF7-0855-4F4E-AD54-69B66BB84DAC}"/>
              </a:ext>
            </a:extLst>
          </p:cNvPr>
          <p:cNvSpPr/>
          <p:nvPr/>
        </p:nvSpPr>
        <p:spPr>
          <a:xfrm>
            <a:off x="9197788" y="2431227"/>
            <a:ext cx="710005" cy="419549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EB8250-FCC1-E946-BD3F-D1C8D23252E6}"/>
              </a:ext>
            </a:extLst>
          </p:cNvPr>
          <p:cNvSpPr/>
          <p:nvPr/>
        </p:nvSpPr>
        <p:spPr>
          <a:xfrm>
            <a:off x="1645920" y="3407501"/>
            <a:ext cx="1602889" cy="5461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63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15108-DEA8-1E46-9282-6D0A8649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E5F1F-4512-E541-9226-15ED2DBD0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3661" y="2052116"/>
            <a:ext cx="6826477" cy="1648515"/>
          </a:xfrm>
        </p:spPr>
        <p:txBody>
          <a:bodyPr>
            <a:normAutofit/>
          </a:bodyPr>
          <a:lstStyle/>
          <a:p>
            <a:r>
              <a:rPr lang="en-US" dirty="0" err="1"/>
              <a:t>aws</a:t>
            </a:r>
            <a:r>
              <a:rPr lang="en-US" dirty="0"/>
              <a:t> configure</a:t>
            </a:r>
          </a:p>
          <a:p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dynamodb</a:t>
            </a:r>
            <a:r>
              <a:rPr lang="en-US" dirty="0"/>
              <a:t> scan --table-name Music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3130F-AEFF-994B-842D-F8F7B9C62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83" b="18670"/>
          <a:stretch/>
        </p:blipFill>
        <p:spPr>
          <a:xfrm>
            <a:off x="150605" y="684531"/>
            <a:ext cx="3333077" cy="32742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1FF1DA6-AFEF-634D-BC51-EA94045FB993}"/>
                  </a:ext>
                </a:extLst>
              </p14:cNvPr>
              <p14:cNvContentPartPr/>
              <p14:nvPr/>
            </p14:nvContentPartPr>
            <p14:xfrm>
              <a:off x="4116304" y="526457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1FF1DA6-AFEF-634D-BC51-EA94045FB9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7664" y="525557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FA6C15C-B83C-F44F-8BA3-C3FC3FC4B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337" y="3958814"/>
            <a:ext cx="5397500" cy="24638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CEEF9BC-6526-3B49-8FC8-BC768C42088C}"/>
              </a:ext>
            </a:extLst>
          </p:cNvPr>
          <p:cNvSpPr/>
          <p:nvPr/>
        </p:nvSpPr>
        <p:spPr>
          <a:xfrm>
            <a:off x="-1050" y="3412714"/>
            <a:ext cx="1948184" cy="5461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87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D4A47-DC67-0246-B915-4A1C0FFB0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F1F78-C60A-6D43-9D84-63CEE739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dynamodb</a:t>
            </a:r>
            <a:r>
              <a:rPr lang="en-US" dirty="0"/>
              <a:t> batch-write-item \</a:t>
            </a:r>
          </a:p>
          <a:p>
            <a:r>
              <a:rPr lang="en-US" dirty="0"/>
              <a:t>    --request-items file://</a:t>
            </a:r>
            <a:r>
              <a:rPr lang="en-US" dirty="0" err="1"/>
              <a:t>music.json</a:t>
            </a:r>
            <a:r>
              <a:rPr lang="en-US" dirty="0"/>
              <a:t> \</a:t>
            </a:r>
          </a:p>
          <a:p>
            <a:r>
              <a:rPr lang="en-US" dirty="0"/>
              <a:t>    --return-consumed-capacity INDEXES \</a:t>
            </a:r>
          </a:p>
          <a:p>
            <a:r>
              <a:rPr lang="en-US" dirty="0"/>
              <a:t>    --return-item-collection-metrics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769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6E2F-885C-564B-BACC-E19FAF8CA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NoSQL Shines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81C89-2348-B545-830B-F7A799CE5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4985" y="2052116"/>
            <a:ext cx="4685154" cy="3997828"/>
          </a:xfrm>
        </p:spPr>
        <p:txBody>
          <a:bodyPr/>
          <a:lstStyle/>
          <a:p>
            <a:r>
              <a:rPr lang="en-US" dirty="0"/>
              <a:t>Non-square data</a:t>
            </a:r>
          </a:p>
          <a:p>
            <a:r>
              <a:rPr lang="en-US" dirty="0"/>
              <a:t>Having a column for T/F for each condition would be extremely wasteful</a:t>
            </a:r>
          </a:p>
          <a:p>
            <a:r>
              <a:rPr lang="en-US" dirty="0"/>
              <a:t>Much better if we just save the conditions the patient DOES have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A6D353-3479-CF48-BDF0-F4AEBBC8A0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6" b="15825"/>
          <a:stretch/>
        </p:blipFill>
        <p:spPr bwMode="auto">
          <a:xfrm>
            <a:off x="96341" y="1606062"/>
            <a:ext cx="5683136" cy="525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977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D269C-2F97-1C4B-8EA8-B90B561F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B5C78-DCCE-0C4F-A682-0664DE3FC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{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    "</a:t>
            </a:r>
            <a:r>
              <a:rPr lang="en-US" dirty="0">
                <a:solidFill>
                  <a:schemeClr val="accent3"/>
                </a:solidFill>
              </a:rPr>
              <a:t>Music</a:t>
            </a:r>
            <a:r>
              <a:rPr lang="en-US" dirty="0"/>
              <a:t>": [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        {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            "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PutRequest</a:t>
            </a:r>
            <a:r>
              <a:rPr lang="en-US" dirty="0"/>
              <a:t>": </a:t>
            </a:r>
            <a:r>
              <a:rPr lang="en-US" dirty="0">
                <a:solidFill>
                  <a:srgbClr val="FFFF00"/>
                </a:solidFill>
              </a:rPr>
              <a:t>{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                "Item":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                    "Artist": {"S": "No One You Know"},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                    "</a:t>
            </a:r>
            <a:r>
              <a:rPr lang="en-US" dirty="0" err="1"/>
              <a:t>SongTitle</a:t>
            </a:r>
            <a:r>
              <a:rPr lang="en-US" dirty="0"/>
              <a:t>": {"S": "Call Me Today"},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                    "</a:t>
            </a:r>
            <a:r>
              <a:rPr lang="en-US" dirty="0" err="1"/>
              <a:t>AlbumTitle</a:t>
            </a:r>
            <a:r>
              <a:rPr lang="en-US" dirty="0"/>
              <a:t>": {"S": "Somewhat Famous"}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              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            </a:t>
            </a:r>
            <a:r>
              <a:rPr lang="en-US" dirty="0">
                <a:solidFill>
                  <a:srgbClr val="FFFF00"/>
                </a:solidFill>
              </a:rPr>
              <a:t>}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        }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/>
              <a:t> ………..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]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49324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1F2D2-3BDC-E44B-9909-B79E6C5E8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has this been addressed over the years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86F0F-4F2F-E14C-B8CD-A3A5434C8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40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036E6-D68E-1E40-84C2-B0DA7C9D7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Serialization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C5AA-A6A3-FB46-8674-9198EF739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EDI – early 70s</a:t>
            </a:r>
          </a:p>
          <a:p>
            <a:r>
              <a:rPr lang="en-US" dirty="0"/>
              <a:t>XML – 1996</a:t>
            </a:r>
          </a:p>
          <a:p>
            <a:r>
              <a:rPr lang="en-US" dirty="0"/>
              <a:t>YAML – 2001</a:t>
            </a:r>
          </a:p>
          <a:p>
            <a:r>
              <a:rPr lang="en-US" dirty="0"/>
              <a:t>JSON – 2001</a:t>
            </a:r>
          </a:p>
        </p:txBody>
      </p:sp>
    </p:spTree>
    <p:extLst>
      <p:ext uri="{BB962C8B-B14F-4D97-AF65-F5344CB8AC3E}">
        <p14:creationId xmlns:p14="http://schemas.microsoft.com/office/powerpoint/2010/main" val="773346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7EA2E-67A5-004A-A695-7878880D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beginning was EDI</a:t>
            </a:r>
            <a:br>
              <a:rPr lang="en-US" dirty="0"/>
            </a:br>
            <a:r>
              <a:rPr lang="en-US" dirty="0"/>
              <a:t>Electronic Data Interchange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37B5A-B469-5E46-8C77-399D156E0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707" y="2052116"/>
            <a:ext cx="3911431" cy="3997828"/>
          </a:xfrm>
        </p:spPr>
        <p:txBody>
          <a:bodyPr/>
          <a:lstStyle/>
          <a:p>
            <a:pPr fontAlgn="base"/>
            <a:r>
              <a:rPr lang="en-US" b="1" dirty="0"/>
              <a:t>ISA </a:t>
            </a:r>
            <a:r>
              <a:rPr lang="en-US" dirty="0"/>
              <a:t>– Start of interchange</a:t>
            </a:r>
          </a:p>
          <a:p>
            <a:pPr fontAlgn="base"/>
            <a:r>
              <a:rPr lang="en-US" b="1" dirty="0"/>
              <a:t>GS </a:t>
            </a:r>
            <a:r>
              <a:rPr lang="en-US" dirty="0"/>
              <a:t>– Start of functional group</a:t>
            </a:r>
          </a:p>
          <a:p>
            <a:pPr fontAlgn="base"/>
            <a:r>
              <a:rPr lang="en-US" b="1" dirty="0"/>
              <a:t>ST </a:t>
            </a:r>
            <a:r>
              <a:rPr lang="en-US" dirty="0"/>
              <a:t>– Start of transaction set</a:t>
            </a:r>
          </a:p>
          <a:p>
            <a:pPr fontAlgn="base"/>
            <a:r>
              <a:rPr lang="en-US" b="1" dirty="0"/>
              <a:t>SE </a:t>
            </a:r>
            <a:r>
              <a:rPr lang="en-US" dirty="0"/>
              <a:t>– End of transaction set</a:t>
            </a:r>
          </a:p>
          <a:p>
            <a:pPr fontAlgn="base"/>
            <a:r>
              <a:rPr lang="en-US" b="1" dirty="0"/>
              <a:t>GE </a:t>
            </a:r>
            <a:r>
              <a:rPr lang="en-US" dirty="0"/>
              <a:t>– End of functional group</a:t>
            </a:r>
          </a:p>
          <a:p>
            <a:pPr fontAlgn="base"/>
            <a:r>
              <a:rPr lang="en-US" b="1" dirty="0"/>
              <a:t>IEA </a:t>
            </a:r>
            <a:r>
              <a:rPr lang="en-US" dirty="0"/>
              <a:t>– End of Interchange</a:t>
            </a:r>
          </a:p>
        </p:txBody>
      </p:sp>
      <p:pic>
        <p:nvPicPr>
          <p:cNvPr id="1026" name="Picture 2" descr="X12 Order - EDI File Formats">
            <a:extLst>
              <a:ext uri="{FF2B5EF4-FFF2-40B4-BE49-F238E27FC236}">
                <a16:creationId xmlns:a16="http://schemas.microsoft.com/office/drawing/2014/main" id="{C0E3D16B-A513-9C42-84D9-0B29AB14D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2626"/>
            <a:ext cx="6658707" cy="413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551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A6686-1F13-EA40-9435-563612DD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  <a:br>
              <a:rPr lang="en-US" dirty="0"/>
            </a:br>
            <a:r>
              <a:rPr lang="en-US" dirty="0" err="1"/>
              <a:t>eXtensible</a:t>
            </a:r>
            <a:r>
              <a:rPr lang="en-US" dirty="0"/>
              <a:t> Markup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0DC7B-591B-D146-B590-1386108D9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4114222"/>
          </a:xfrm>
        </p:spPr>
        <p:txBody>
          <a:bodyPr/>
          <a:lstStyle/>
          <a:p>
            <a:r>
              <a:rPr lang="en-US" dirty="0"/>
              <a:t>Similar syntax to HTML</a:t>
            </a:r>
          </a:p>
          <a:p>
            <a:r>
              <a:rPr lang="en-US" dirty="0"/>
              <a:t>Designed to transport data</a:t>
            </a:r>
          </a:p>
          <a:p>
            <a:r>
              <a:rPr lang="en-US" dirty="0"/>
              <a:t>Designed to be self-descriptive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8DDF2-1217-2540-8932-BB728817B59F}"/>
              </a:ext>
            </a:extLst>
          </p:cNvPr>
          <p:cNvSpPr txBox="1"/>
          <p:nvPr/>
        </p:nvSpPr>
        <p:spPr>
          <a:xfrm>
            <a:off x="1078523" y="4814391"/>
            <a:ext cx="6096000" cy="1754326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note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/to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Jani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/from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heading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Reminder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/heading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Don't forget me this weekend!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/note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3AF6F2-4AC6-D341-8EA1-67592336A0CF}"/>
              </a:ext>
            </a:extLst>
          </p:cNvPr>
          <p:cNvSpPr txBox="1"/>
          <p:nvPr/>
        </p:nvSpPr>
        <p:spPr>
          <a:xfrm>
            <a:off x="6907496" y="2227845"/>
            <a:ext cx="4403107" cy="1754326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street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1015 Main St.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/street 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city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Denton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/city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zip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76540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/zip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Texas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/state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address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513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FCD44-BBE3-B94E-A898-F9E1490D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</a:t>
            </a:r>
            <a:br>
              <a:rPr lang="en-US" dirty="0"/>
            </a:br>
            <a:r>
              <a:rPr lang="en-US" dirty="0"/>
              <a:t>Yet Another Markup 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4E27A-7BF4-4548-9AF5-D3C24A63B2B5}"/>
              </a:ext>
            </a:extLst>
          </p:cNvPr>
          <p:cNvSpPr txBox="1"/>
          <p:nvPr/>
        </p:nvSpPr>
        <p:spPr>
          <a:xfrm>
            <a:off x="1081126" y="2056686"/>
            <a:ext cx="476868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This file holds all sidebar menu's entries.</a:t>
            </a:r>
          </a:p>
          <a:p>
            <a:endParaRPr lang="en-US" dirty="0"/>
          </a:p>
          <a:p>
            <a:r>
              <a:rPr lang="en-US" dirty="0"/>
              <a:t>- title: Getting started</a:t>
            </a:r>
          </a:p>
          <a:p>
            <a:r>
              <a:rPr lang="en-US" dirty="0"/>
              <a:t>  pages:</a:t>
            </a:r>
          </a:p>
          <a:p>
            <a:r>
              <a:rPr lang="en-US" dirty="0"/>
              <a:t>    - title: Introduction</a:t>
            </a:r>
          </a:p>
          <a:p>
            <a:r>
              <a:rPr lang="en-US" dirty="0"/>
              <a:t>    - title: Download</a:t>
            </a:r>
          </a:p>
          <a:p>
            <a:r>
              <a:rPr lang="en-US" dirty="0"/>
              <a:t>    - title: Contents</a:t>
            </a:r>
          </a:p>
          <a:p>
            <a:r>
              <a:rPr lang="en-US" dirty="0"/>
              <a:t>    - title: Browsers &amp; devices</a:t>
            </a:r>
          </a:p>
          <a:p>
            <a:r>
              <a:rPr lang="en-US" dirty="0"/>
              <a:t>    - title: JavaScript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- title: Customize</a:t>
            </a:r>
          </a:p>
          <a:p>
            <a:r>
              <a:rPr lang="en-US" dirty="0"/>
              <a:t>  pages:</a:t>
            </a:r>
          </a:p>
          <a:p>
            <a:r>
              <a:rPr lang="en-US" dirty="0"/>
              <a:t>    - title: Overview</a:t>
            </a:r>
          </a:p>
          <a:p>
            <a:r>
              <a:rPr lang="en-US" dirty="0"/>
              <a:t>    - title: Sass</a:t>
            </a:r>
          </a:p>
          <a:p>
            <a:r>
              <a:rPr lang="en-US" dirty="0"/>
              <a:t>    - title: Options</a:t>
            </a:r>
          </a:p>
          <a:p>
            <a:r>
              <a:rPr lang="en-US" dirty="0"/>
              <a:t>    - title: Color</a:t>
            </a:r>
          </a:p>
          <a:p>
            <a:r>
              <a:rPr lang="en-US" dirty="0"/>
              <a:t>- title: Optimize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3F3541-D5FF-4841-B521-3BF790E71026}"/>
              </a:ext>
            </a:extLst>
          </p:cNvPr>
          <p:cNvSpPr txBox="1"/>
          <p:nvPr/>
        </p:nvSpPr>
        <p:spPr>
          <a:xfrm>
            <a:off x="6834554" y="1970985"/>
            <a:ext cx="33996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title: Layout</a:t>
            </a:r>
          </a:p>
          <a:p>
            <a:r>
              <a:rPr lang="en-US" dirty="0"/>
              <a:t>  pages:</a:t>
            </a:r>
          </a:p>
          <a:p>
            <a:r>
              <a:rPr lang="en-US" dirty="0"/>
              <a:t>    - title: Breakpoints</a:t>
            </a:r>
          </a:p>
          <a:p>
            <a:r>
              <a:rPr lang="en-US" dirty="0"/>
              <a:t>    - title: Containers</a:t>
            </a:r>
          </a:p>
          <a:p>
            <a:r>
              <a:rPr lang="en-US" dirty="0"/>
              <a:t>    - title: Grid</a:t>
            </a:r>
          </a:p>
          <a:p>
            <a:r>
              <a:rPr lang="en-US" dirty="0"/>
              <a:t>    - title: Columns</a:t>
            </a:r>
          </a:p>
          <a:p>
            <a:r>
              <a:rPr lang="en-US" dirty="0"/>
              <a:t>    - title: Gutters</a:t>
            </a:r>
          </a:p>
          <a:p>
            <a:r>
              <a:rPr lang="en-US" dirty="0"/>
              <a:t>    - title: Utilities</a:t>
            </a:r>
          </a:p>
          <a:p>
            <a:r>
              <a:rPr lang="en-US" dirty="0"/>
              <a:t>    - title: Z-index</a:t>
            </a:r>
          </a:p>
          <a:p>
            <a:endParaRPr lang="en-US" dirty="0"/>
          </a:p>
          <a:p>
            <a:r>
              <a:rPr lang="en-US" dirty="0"/>
              <a:t>- title: Content</a:t>
            </a:r>
          </a:p>
          <a:p>
            <a:r>
              <a:rPr lang="en-US" dirty="0"/>
              <a:t>  pages:</a:t>
            </a:r>
          </a:p>
          <a:p>
            <a:r>
              <a:rPr lang="en-US" dirty="0"/>
              <a:t>    - title: Reboot</a:t>
            </a:r>
          </a:p>
          <a:p>
            <a:r>
              <a:rPr lang="en-US" dirty="0"/>
              <a:t>    - title: Typography</a:t>
            </a:r>
          </a:p>
          <a:p>
            <a:r>
              <a:rPr lang="en-US" dirty="0"/>
              <a:t>    - title: Images</a:t>
            </a:r>
          </a:p>
          <a:p>
            <a:r>
              <a:rPr lang="en-US" dirty="0"/>
              <a:t>    - title: Tables</a:t>
            </a:r>
          </a:p>
          <a:p>
            <a:r>
              <a:rPr lang="en-US" dirty="0"/>
              <a:t>    - title: Figures</a:t>
            </a:r>
          </a:p>
        </p:txBody>
      </p:sp>
    </p:spTree>
    <p:extLst>
      <p:ext uri="{BB962C8B-B14F-4D97-AF65-F5344CB8AC3E}">
        <p14:creationId xmlns:p14="http://schemas.microsoft.com/office/powerpoint/2010/main" val="1372951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F938A-A0DD-964F-99A8-46C18A1E1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BB25F-8A55-6D41-BCEB-DB0CF6740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Readable</a:t>
            </a:r>
          </a:p>
          <a:p>
            <a:r>
              <a:rPr lang="en-US" dirty="0"/>
              <a:t>Short Syntax</a:t>
            </a:r>
          </a:p>
          <a:p>
            <a:r>
              <a:rPr lang="en-US" dirty="0"/>
              <a:t>Language independent</a:t>
            </a:r>
          </a:p>
          <a:p>
            <a:r>
              <a:rPr lang="en-US" dirty="0"/>
              <a:t>Ease of use</a:t>
            </a:r>
          </a:p>
          <a:p>
            <a:r>
              <a:rPr lang="en-US" dirty="0"/>
              <a:t>Hierarchy is represented with indentation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-address</a:t>
            </a:r>
          </a:p>
          <a:p>
            <a:pPr lvl="2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-Street: “1015 Main St”</a:t>
            </a:r>
          </a:p>
          <a:p>
            <a:pPr lvl="2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-City: “Denton”</a:t>
            </a:r>
          </a:p>
          <a:p>
            <a:pPr lvl="2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-Zip: “76540”</a:t>
            </a:r>
          </a:p>
          <a:p>
            <a:pPr lvl="2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-State: “Texas”</a:t>
            </a:r>
          </a:p>
        </p:txBody>
      </p:sp>
    </p:spTree>
    <p:extLst>
      <p:ext uri="{BB962C8B-B14F-4D97-AF65-F5344CB8AC3E}">
        <p14:creationId xmlns:p14="http://schemas.microsoft.com/office/powerpoint/2010/main" val="38668746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3452</TotalTime>
  <Words>826</Words>
  <Application>Microsoft Macintosh PowerPoint</Application>
  <PresentationFormat>Widescreen</PresentationFormat>
  <Paragraphs>149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Consolas</vt:lpstr>
      <vt:lpstr>MS Shell Dlg 2</vt:lpstr>
      <vt:lpstr>Wingdings</vt:lpstr>
      <vt:lpstr>Wingdings 3</vt:lpstr>
      <vt:lpstr>Madison</vt:lpstr>
      <vt:lpstr>PowerPoint Presentation</vt:lpstr>
      <vt:lpstr>Why NoSQL</vt:lpstr>
      <vt:lpstr>Where NoSQL Shines</vt:lpstr>
      <vt:lpstr>How has this been addressed over the years</vt:lpstr>
      <vt:lpstr>Data Serialization</vt:lpstr>
      <vt:lpstr>In the beginning was EDI Electronic Data Interchange</vt:lpstr>
      <vt:lpstr>XML eXtensible Markup Language</vt:lpstr>
      <vt:lpstr>YAML Yet Another Markup Language</vt:lpstr>
      <vt:lpstr>YAML Features</vt:lpstr>
      <vt:lpstr>JSON JavaScript Object Notation</vt:lpstr>
      <vt:lpstr>NoSQL</vt:lpstr>
      <vt:lpstr>Let’s look at a NoSQL database</vt:lpstr>
      <vt:lpstr>DynamoDB</vt:lpstr>
      <vt:lpstr>NoSQL data types</vt:lpstr>
      <vt:lpstr>PowerPoint Presentation</vt:lpstr>
      <vt:lpstr>Table attributes</vt:lpstr>
      <vt:lpstr>Searching</vt:lpstr>
      <vt:lpstr>Let’s Create a Table</vt:lpstr>
      <vt:lpstr>Create Table</vt:lpstr>
      <vt:lpstr>Custom Settings if desired</vt:lpstr>
      <vt:lpstr>Adding Data</vt:lpstr>
      <vt:lpstr>Wash, Rinse, Repeat</vt:lpstr>
      <vt:lpstr>Query</vt:lpstr>
      <vt:lpstr>Update</vt:lpstr>
      <vt:lpstr>PowerPoint Presentation</vt:lpstr>
      <vt:lpstr>Deleting a Record</vt:lpstr>
      <vt:lpstr>Deleting the Table</vt:lpstr>
      <vt:lpstr>AWS CLI</vt:lpstr>
      <vt:lpstr>Bulk Insert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James</dc:creator>
  <cp:lastModifiedBy>Gary James</cp:lastModifiedBy>
  <cp:revision>6</cp:revision>
  <dcterms:created xsi:type="dcterms:W3CDTF">2021-10-26T16:40:01Z</dcterms:created>
  <dcterms:modified xsi:type="dcterms:W3CDTF">2022-03-22T19:40:22Z</dcterms:modified>
</cp:coreProperties>
</file>